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323" r:id="rId3"/>
    <p:sldId id="324" r:id="rId4"/>
    <p:sldId id="325" r:id="rId5"/>
    <p:sldId id="326" r:id="rId6"/>
    <p:sldId id="559" r:id="rId7"/>
    <p:sldId id="550" r:id="rId8"/>
    <p:sldId id="557" r:id="rId9"/>
    <p:sldId id="558" r:id="rId10"/>
    <p:sldId id="551" r:id="rId1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25EE53-BE3F-6143-A50B-E5F3456B1E5D}">
          <p14:sldIdLst>
            <p14:sldId id="256"/>
          </p14:sldIdLst>
        </p14:section>
        <p14:section name="intro &amp; background" id="{61ADB368-67C0-3E41-BC8B-CDDB77F234BA}">
          <p14:sldIdLst>
            <p14:sldId id="323"/>
            <p14:sldId id="324"/>
            <p14:sldId id="325"/>
            <p14:sldId id="326"/>
            <p14:sldId id="559"/>
            <p14:sldId id="550"/>
            <p14:sldId id="557"/>
            <p14:sldId id="558"/>
            <p14:sldId id="5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EEF"/>
    <a:srgbClr val="76AD30"/>
    <a:srgbClr val="7C2B8C"/>
    <a:srgbClr val="EFB42A"/>
    <a:srgbClr val="DA551C"/>
    <a:srgbClr val="DAE9F5"/>
    <a:srgbClr val="CEE4C1"/>
    <a:srgbClr val="74ABD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426"/>
  </p:normalViewPr>
  <p:slideViewPr>
    <p:cSldViewPr snapToGrid="0" snapToObjects="1">
      <p:cViewPr varScale="1">
        <p:scale>
          <a:sx n="148" d="100"/>
          <a:sy n="148" d="100"/>
        </p:scale>
        <p:origin x="1160" y="192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E72-5C87-0B40-99D3-ACC7712032D2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6763-EE58-A641-8582-E29C7AACF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3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31EE-576B-154F-8F67-E2B8CB8355B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D27A-BCD4-0843-BCA8-79FDB9E5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introduction!</a:t>
            </a:r>
          </a:p>
          <a:p>
            <a:endParaRPr lang="en-US" baseline="0" dirty="0"/>
          </a:p>
          <a:p>
            <a:r>
              <a:rPr lang="en-US" baseline="0" dirty="0"/>
              <a:t>Good morning, everyone!</a:t>
            </a:r>
          </a:p>
          <a:p>
            <a:r>
              <a:rPr lang="en-US" baseline="0" dirty="0"/>
              <a:t>This is Jingbo Shang from UIUC. I’m very excited to share my research with you!</a:t>
            </a:r>
          </a:p>
          <a:p>
            <a:endParaRPr lang="en-US" baseline="0" dirty="0"/>
          </a:p>
          <a:p>
            <a:r>
              <a:rPr lang="en-US" baseline="0" dirty="0"/>
              <a:t>My talk today is mainly about </a:t>
            </a:r>
            <a:r>
              <a:rPr lang="en-US" baseline="0" dirty="0" err="1"/>
              <a:t>AutoNet</a:t>
            </a:r>
            <a:r>
              <a:rPr lang="en-US" baseline="0" dirty="0"/>
              <a:t>. Automated Network Construction from Massive Text Corpora.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65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all know that we are now in the big data era</a:t>
            </a:r>
            <a:r>
              <a:rPr lang="en-US" baseline="0" dirty="0"/>
              <a:t>. </a:t>
            </a:r>
          </a:p>
          <a:p>
            <a:r>
              <a:rPr lang="en-US" dirty="0"/>
              <a:t>Every second,</a:t>
            </a:r>
            <a:r>
              <a:rPr lang="en-US" baseline="0" dirty="0"/>
              <a:t> we are generating tons of data. For example, now, in this talk, we are generating data in the forms of audio, picture, video, and text.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It is very important to analyze and understand such big data and then organize them into structured knowledge and insights.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goal has been pursued by generations of data mining researchers.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There are many data mining methods that focus on extracting knowledge from structured and semi-structured 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This type of data includes networks, charts, and tables.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On the other hand, there are massive amount of unstructured text data waiting for 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94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baseline="0" dirty="0"/>
              <a:t>ext data is everywhere in our daily life, including news articles, social media posts, business &amp; finance reports, scientific papers, and medical records.</a:t>
            </a:r>
          </a:p>
          <a:p>
            <a:endParaRPr lang="en-US" baseline="0" dirty="0"/>
          </a:p>
          <a:p>
            <a:r>
              <a:rPr lang="en-US" baseline="0" dirty="0"/>
              <a:t>Their volume itself is massive, but more importantly, it keeps growing!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77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really difficult</a:t>
            </a:r>
            <a:r>
              <a:rPr lang="en-US" baseline="0" dirty="0"/>
              <a:t> to ask human experts to read through all these articles, understand what’s going on, and distill the knowledge. </a:t>
            </a:r>
          </a:p>
          <a:p>
            <a:endParaRPr lang="en-US" baseline="0" dirty="0"/>
          </a:p>
          <a:p>
            <a:r>
              <a:rPr lang="en-US" baseline="0" dirty="0"/>
              <a:t>Even you can recruit a large number of experts, the cost would be expensive.</a:t>
            </a:r>
          </a:p>
          <a:p>
            <a:endParaRPr lang="en-US" baseline="0" dirty="0"/>
          </a:p>
          <a:p>
            <a:r>
              <a:rPr lang="en-US" baseline="0" dirty="0"/>
              <a:t>So it becomes necessary to develop automated models and let machines to digest these information in an efficient and effective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9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AutoNet</a:t>
            </a:r>
            <a:r>
              <a:rPr lang="en-US" dirty="0"/>
              <a:t>, Our goal</a:t>
            </a:r>
            <a:r>
              <a:rPr lang="en-US" baseline="0" dirty="0"/>
              <a:t> is to develop a series of automated models to turn unstructured text data into structured knowledge and insights.</a:t>
            </a:r>
          </a:p>
          <a:p>
            <a:endParaRPr lang="en-US" dirty="0"/>
          </a:p>
          <a:p>
            <a:r>
              <a:rPr lang="en-US" baseline="0" dirty="0"/>
              <a:t>There are many traditional methods can achieve the same goal, but they rely on extensive annotations from domain experts.</a:t>
            </a:r>
          </a:p>
          <a:p>
            <a:r>
              <a:rPr lang="en-US" baseline="0" dirty="0"/>
              <a:t>The annotation process is time-consuming and expensive, especially in specific domains, such as biomedical and business domains. </a:t>
            </a:r>
          </a:p>
          <a:p>
            <a:r>
              <a:rPr lang="en-US" baseline="0" dirty="0"/>
              <a:t>If we hire MBAs to annotate raw texts, it will be very expensive.</a:t>
            </a:r>
          </a:p>
          <a:p>
            <a:endParaRPr lang="en-US" baseline="0" dirty="0"/>
          </a:p>
          <a:p>
            <a:r>
              <a:rPr lang="en-US" baseline="0" dirty="0"/>
              <a:t>My </a:t>
            </a:r>
            <a:r>
              <a:rPr lang="en-US" baseline="0" dirty="0" err="1"/>
              <a:t>AutoNet</a:t>
            </a:r>
            <a:r>
              <a:rPr lang="en-US" baseline="0" dirty="0"/>
              <a:t> framework works in an automatic way. </a:t>
            </a:r>
          </a:p>
          <a:p>
            <a:r>
              <a:rPr lang="en-US" baseline="0" dirty="0"/>
              <a:t>Here, “Automatic” means that there is no additional expert effort other than public knowledge bases.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4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0023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150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6B90-2A2E-FC4F-A221-28D9831C475C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D40D-3C50-6D4F-BC3B-832FE3E5AA4F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A589-3013-1343-87AF-6A17146D5D3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352759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546946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58E-0832-B747-AE9C-2FA7CE0D13C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592-5BF8-9841-9067-0416EBF2FCFD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3410-E91B-5E46-B64D-D48C33B1EFE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F078-80FE-CB4D-9788-B2D1403DC8DA}" type="datetime1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5C46-362D-634D-B2D1-61A3C101EA3B}" type="datetime1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C918-5510-8848-A3E2-2FCA86D277C4}" type="datetime1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064-BFB7-B840-8244-E0EB3A5B81F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FEB5-0DE9-3644-A21E-F54DA1EBC6FF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96A6-BC5C-624E-B036-7D8163436745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jiang2@n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shang@ucs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1.jpe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0" Type="http://schemas.openxmlformats.org/officeDocument/2006/relationships/image" Target="../media/image11.tiff"/><Relationship Id="rId4" Type="http://schemas.microsoft.com/office/2007/relationships/hdphoto" Target="../media/hdphoto1.wdp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/>
              <a:t>Scientific Text Mining and Knowledge Graphs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4498492"/>
            <a:ext cx="9829801" cy="1857858"/>
          </a:xfrm>
        </p:spPr>
        <p:txBody>
          <a:bodyPr>
            <a:normAutofit/>
          </a:bodyPr>
          <a:lstStyle/>
          <a:p>
            <a:r>
              <a:rPr lang="en-US" b="1" dirty="0"/>
              <a:t>Meng Jian</a:t>
            </a:r>
            <a:r>
              <a:rPr lang="en-US" altLang="zh-CN" b="1" dirty="0"/>
              <a:t>g</a:t>
            </a:r>
            <a:r>
              <a:rPr lang="zh-CN" altLang="en-US" b="1" dirty="0"/>
              <a:t>   </a:t>
            </a:r>
            <a:r>
              <a:rPr lang="en-US" b="1" dirty="0"/>
              <a:t>and   </a:t>
            </a:r>
            <a:r>
              <a:rPr lang="en-US" b="1" dirty="0" err="1"/>
              <a:t>Jingbo</a:t>
            </a:r>
            <a:r>
              <a:rPr lang="en-US" b="1" dirty="0"/>
              <a:t> Shang</a:t>
            </a:r>
          </a:p>
          <a:p>
            <a:pPr algn="l"/>
            <a:r>
              <a:rPr lang="en-US" dirty="0"/>
              <a:t>         </a:t>
            </a:r>
            <a:r>
              <a:rPr lang="zh-CN" altLang="en-US" dirty="0"/>
              <a:t>        </a:t>
            </a:r>
            <a:r>
              <a:rPr lang="en-US" dirty="0"/>
              <a:t>University of Notre Dame </a:t>
            </a:r>
            <a:r>
              <a:rPr lang="zh-CN" altLang="en-US" dirty="0"/>
              <a:t>           </a:t>
            </a:r>
            <a:r>
              <a:rPr lang="en-US" dirty="0"/>
              <a:t>University of California, San Diego</a:t>
            </a:r>
          </a:p>
          <a:p>
            <a:pPr algn="l"/>
            <a:r>
              <a:rPr lang="en-US" dirty="0"/>
              <a:t>                              </a:t>
            </a:r>
            <a:r>
              <a:rPr lang="zh-CN" altLang="en-US" dirty="0"/>
              <a:t> 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mjiang2@nd.edu</a:t>
            </a:r>
            <a:r>
              <a:rPr lang="en-US" dirty="0"/>
              <a:t>     </a:t>
            </a:r>
            <a:r>
              <a:rPr lang="zh-CN" altLang="en-US" dirty="0"/>
              <a:t>     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jshang@ucsd.edu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322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020-2DA8-4240-AFD8-29643ECC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Chapters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E22F6-D8B8-F048-8B3C-F88916A60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Chapter</a:t>
            </a:r>
            <a:r>
              <a:rPr lang="zh-CN" altLang="en-US" sz="2400" dirty="0"/>
              <a:t> </a:t>
            </a:r>
            <a:r>
              <a:rPr lang="en-US" altLang="zh-CN" sz="2400" dirty="0"/>
              <a:t>1: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Structures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Scientific</a:t>
            </a:r>
            <a:r>
              <a:rPr lang="zh-CN" altLang="en-US" sz="2400" dirty="0"/>
              <a:t> </a:t>
            </a:r>
            <a:r>
              <a:rPr lang="en-US" altLang="zh-CN" sz="2400" dirty="0"/>
              <a:t>Text</a:t>
            </a:r>
          </a:p>
          <a:p>
            <a:pPr lvl="1"/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</a:p>
          <a:p>
            <a:pPr lvl="1"/>
            <a:r>
              <a:rPr lang="en-US" altLang="zh-CN" sz="2000" dirty="0"/>
              <a:t>Concept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(Named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recognition)</a:t>
            </a:r>
          </a:p>
          <a:p>
            <a:pPr lvl="1"/>
            <a:r>
              <a:rPr lang="en-US" altLang="zh-CN" sz="2000" dirty="0"/>
              <a:t>Language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</a:p>
          <a:p>
            <a:pPr lvl="1"/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</a:p>
          <a:p>
            <a:pPr lvl="1"/>
            <a:r>
              <a:rPr lang="en-US" altLang="zh-CN" sz="2000" dirty="0"/>
              <a:t>Conditional</a:t>
            </a:r>
            <a:r>
              <a:rPr lang="zh-CN" altLang="en-US" sz="2000" dirty="0"/>
              <a:t> </a:t>
            </a:r>
            <a:r>
              <a:rPr lang="en-US" altLang="zh-CN" sz="2000" dirty="0"/>
              <a:t>statement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</a:p>
          <a:p>
            <a:pPr lvl="1"/>
            <a:r>
              <a:rPr lang="en-US" altLang="zh-CN" sz="2000" dirty="0"/>
              <a:t>Experimental</a:t>
            </a:r>
            <a:r>
              <a:rPr lang="zh-CN" altLang="en-US" sz="2000" dirty="0"/>
              <a:t> </a:t>
            </a:r>
            <a:r>
              <a:rPr lang="en-US" altLang="zh-CN" sz="2000" dirty="0"/>
              <a:t>evidence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</a:p>
          <a:p>
            <a:r>
              <a:rPr lang="en-US" altLang="zh-CN" sz="2400" dirty="0"/>
              <a:t>Chapter</a:t>
            </a:r>
            <a:r>
              <a:rPr lang="zh-CN" altLang="en-US" sz="2400" dirty="0"/>
              <a:t> </a:t>
            </a:r>
            <a:r>
              <a:rPr lang="en-US" altLang="zh-CN" sz="2400" dirty="0"/>
              <a:t>2:</a:t>
            </a:r>
            <a:r>
              <a:rPr lang="zh-CN" altLang="en-US" sz="2400" dirty="0"/>
              <a:t> </a:t>
            </a:r>
            <a:r>
              <a:rPr lang="en-US" altLang="zh-CN" sz="2400" dirty="0"/>
              <a:t>Constructing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Learning</a:t>
            </a:r>
            <a:r>
              <a:rPr lang="zh-CN" altLang="en-US" sz="2400" dirty="0"/>
              <a:t> </a:t>
            </a:r>
            <a:r>
              <a:rPr lang="en-US" altLang="zh-CN" sz="2400" dirty="0"/>
              <a:t>Scientific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Graphs</a:t>
            </a:r>
          </a:p>
          <a:p>
            <a:pPr lvl="1"/>
            <a:r>
              <a:rPr lang="en-US" altLang="zh-CN" sz="2000" dirty="0"/>
              <a:t>Taxonomy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construction</a:t>
            </a:r>
          </a:p>
          <a:p>
            <a:pPr lvl="1"/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construction</a:t>
            </a:r>
          </a:p>
          <a:p>
            <a:pPr lvl="1"/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KG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literature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</a:p>
          <a:p>
            <a:pPr lvl="1"/>
            <a:r>
              <a:rPr lang="en-US" altLang="zh-CN" sz="2000" dirty="0"/>
              <a:t>Learning</a:t>
            </a:r>
            <a:r>
              <a:rPr lang="zh-CN" altLang="en-US" sz="2000" dirty="0"/>
              <a:t> </a:t>
            </a:r>
            <a:r>
              <a:rPr lang="en-US" altLang="zh-CN" sz="2000" dirty="0"/>
              <a:t>KG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scientific</a:t>
            </a:r>
            <a:r>
              <a:rPr lang="zh-CN" altLang="en-US" sz="2000" dirty="0"/>
              <a:t> </a:t>
            </a:r>
            <a:r>
              <a:rPr lang="en-US" altLang="zh-CN" sz="2000" dirty="0"/>
              <a:t>text</a:t>
            </a:r>
            <a:r>
              <a:rPr lang="zh-CN" altLang="en-US" sz="2000" dirty="0"/>
              <a:t> </a:t>
            </a:r>
            <a:r>
              <a:rPr lang="en-US" altLang="zh-CN" sz="2000" dirty="0"/>
              <a:t>generation</a:t>
            </a:r>
          </a:p>
          <a:p>
            <a:pPr lvl="1"/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DDD6-3D11-4948-84AB-EB9D2DB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10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050D7AF-1AEE-CD4B-983A-FDF716081A7C}"/>
              </a:ext>
            </a:extLst>
          </p:cNvPr>
          <p:cNvSpPr/>
          <p:nvPr/>
        </p:nvSpPr>
        <p:spPr>
          <a:xfrm>
            <a:off x="7197633" y="2065728"/>
            <a:ext cx="117567" cy="10940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E40DB0E-4934-4544-BF4E-BFE0DC632B27}"/>
              </a:ext>
            </a:extLst>
          </p:cNvPr>
          <p:cNvSpPr/>
          <p:nvPr/>
        </p:nvSpPr>
        <p:spPr>
          <a:xfrm>
            <a:off x="7197633" y="3298371"/>
            <a:ext cx="117567" cy="8164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FDE262EC-E385-2E45-BB8C-B27BA82AFBED}"/>
              </a:ext>
            </a:extLst>
          </p:cNvPr>
          <p:cNvSpPr/>
          <p:nvPr/>
        </p:nvSpPr>
        <p:spPr>
          <a:xfrm>
            <a:off x="7197633" y="4904059"/>
            <a:ext cx="117567" cy="8164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2C0D59-AC8F-9F47-AE2E-B3CD42F751AA}"/>
              </a:ext>
            </a:extLst>
          </p:cNvPr>
          <p:cNvCxnSpPr>
            <a:cxnSpLocks/>
          </p:cNvCxnSpPr>
          <p:nvPr/>
        </p:nvCxnSpPr>
        <p:spPr>
          <a:xfrm>
            <a:off x="7197633" y="4718959"/>
            <a:ext cx="184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1EFDFB5-98DA-E046-9EBE-29A43E1C5B4E}"/>
              </a:ext>
            </a:extLst>
          </p:cNvPr>
          <p:cNvSpPr/>
          <p:nvPr/>
        </p:nvSpPr>
        <p:spPr>
          <a:xfrm>
            <a:off x="7382146" y="2428069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Shang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1BF30-EB13-9844-8B66-EF6FC0B8E7A6}"/>
              </a:ext>
            </a:extLst>
          </p:cNvPr>
          <p:cNvSpPr/>
          <p:nvPr/>
        </p:nvSpPr>
        <p:spPr>
          <a:xfrm>
            <a:off x="7382146" y="4534292"/>
            <a:ext cx="753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Shang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31547D-9FF7-C34D-871A-4904465C5DF0}"/>
              </a:ext>
            </a:extLst>
          </p:cNvPr>
          <p:cNvSpPr/>
          <p:nvPr/>
        </p:nvSpPr>
        <p:spPr>
          <a:xfrm>
            <a:off x="7382146" y="352191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Jiang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CEF493-771F-744F-A2C2-8F07B322419F}"/>
              </a:ext>
            </a:extLst>
          </p:cNvPr>
          <p:cNvSpPr/>
          <p:nvPr/>
        </p:nvSpPr>
        <p:spPr>
          <a:xfrm>
            <a:off x="7382146" y="51276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Jiang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80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Knowledge from </a:t>
            </a:r>
            <a:r>
              <a:rPr lang="en-US" b="1" dirty="0"/>
              <a:t>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71703" y="5082305"/>
            <a:ext cx="3163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Structured Knowledge 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&amp; Insights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2601" y="2500377"/>
            <a:ext cx="1562100" cy="2367933"/>
          </a:xfrm>
          <a:prstGeom prst="rect">
            <a:avLst/>
          </a:prstGeom>
        </p:spPr>
      </p:pic>
      <p:sp>
        <p:nvSpPr>
          <p:cNvPr id="9" name="Striped Right Arrow 8"/>
          <p:cNvSpPr/>
          <p:nvPr/>
        </p:nvSpPr>
        <p:spPr>
          <a:xfrm>
            <a:off x="6381750" y="3278045"/>
            <a:ext cx="2286000" cy="823470"/>
          </a:xfrm>
          <a:prstGeom prst="stripedRightArrow">
            <a:avLst/>
          </a:prstGeom>
          <a:noFill/>
          <a:ln w="19050">
            <a:solidFill>
              <a:schemeClr val="accent1">
                <a:alpha val="82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2" name="Picture 4" descr="mage result for Iceberg Icon"/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33"/>
          <a:stretch/>
        </p:blipFill>
        <p:spPr bwMode="auto">
          <a:xfrm>
            <a:off x="2168010" y="1723989"/>
            <a:ext cx="3432689" cy="485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571499" y="2058994"/>
            <a:ext cx="2922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(Semi-)Structured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499" y="5014059"/>
            <a:ext cx="29227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Unstructured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Text 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88980" y="3691846"/>
            <a:ext cx="5029200" cy="3037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9926" y="1661303"/>
            <a:ext cx="5985624" cy="4987769"/>
            <a:chOff x="4810126" y="2994185"/>
            <a:chExt cx="6124576" cy="4987769"/>
          </a:xfrm>
        </p:grpSpPr>
        <p:sp>
          <p:nvSpPr>
            <p:cNvPr id="5" name="Rectangle 4"/>
            <p:cNvSpPr/>
            <p:nvPr/>
          </p:nvSpPr>
          <p:spPr>
            <a:xfrm>
              <a:off x="4810126" y="2994185"/>
              <a:ext cx="6115052" cy="4987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mage result for big data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6" t="24461" r="9140" b="17018"/>
            <a:stretch/>
          </p:blipFill>
          <p:spPr bwMode="auto">
            <a:xfrm>
              <a:off x="4819650" y="3495541"/>
              <a:ext cx="6115052" cy="30433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4819651" y="6569075"/>
              <a:ext cx="611505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Helvetica" charset="0"/>
                  <a:ea typeface="Helvetica" charset="0"/>
                  <a:cs typeface="Helvetica" charset="0"/>
                </a:rPr>
                <a:t>Big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73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07B57FD-C266-0040-8307-7DCAB3772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2" y="1551580"/>
            <a:ext cx="10999936" cy="50733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Unstructured Text Data</a:t>
            </a:r>
          </a:p>
        </p:txBody>
      </p:sp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56DFE6-1268-BF4E-85E8-8E7123343B70}" type="slidenum">
              <a:rPr lang="en-US" smtClean="0"/>
              <a:t>3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75419" y="-1748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889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769620" y="1763712"/>
            <a:ext cx="105156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Massive Unstructured Text Data</a:t>
            </a:r>
          </a:p>
        </p:txBody>
      </p:sp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56DFE6-1268-BF4E-85E8-8E7123343B70}" type="slidenum">
              <a:rPr lang="en-US" smtClean="0"/>
              <a:t>4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75419" y="-17489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1677"/>
            <a:ext cx="12192000" cy="372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Goal</a:t>
            </a:r>
            <a:r>
              <a:rPr lang="en-US" altLang="zh-CN" dirty="0"/>
              <a:t>: Texts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/>
              <a:t>Knowledge &amp; Insights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90838" y="4733485"/>
            <a:ext cx="3387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Structured Knowledge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&amp; Insights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77945" y="2887760"/>
            <a:ext cx="1217605" cy="1845725"/>
          </a:xfrm>
          <a:prstGeom prst="rect">
            <a:avLst/>
          </a:prstGeom>
        </p:spPr>
      </p:pic>
      <p:sp>
        <p:nvSpPr>
          <p:cNvPr id="6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F56DFE6-1268-BF4E-85E8-8E7123343B70}" type="slidenum">
              <a:rPr lang="en-US" smtClean="0"/>
              <a:t>5</a:t>
            </a:fld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75419" y="-15730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15077" y="2887759"/>
            <a:ext cx="4413910" cy="2307390"/>
            <a:chOff x="773449" y="2514120"/>
            <a:chExt cx="2675636" cy="114311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43388" y="2514120"/>
              <a:ext cx="1460499" cy="914400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773449" y="3428520"/>
              <a:ext cx="2675636" cy="228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Helvetica" charset="0"/>
                  <a:ea typeface="Helvetica" charset="0"/>
                  <a:cs typeface="Helvetica" charset="0"/>
                </a:rPr>
                <a:t>Unstructured Text</a:t>
              </a:r>
              <a:r>
                <a:rPr lang="zh-CN" altLang="en-US" sz="2400" dirty="0">
                  <a:latin typeface="Helvetica" charset="0"/>
                  <a:ea typeface="Helvetica" charset="0"/>
                  <a:cs typeface="Helvetica" charset="0"/>
                </a:rPr>
                <a:t> </a:t>
              </a:r>
              <a:r>
                <a:rPr lang="en-US" altLang="zh-CN" sz="2400" dirty="0">
                  <a:latin typeface="Helvetica" charset="0"/>
                  <a:ea typeface="Helvetica" charset="0"/>
                  <a:cs typeface="Helvetica" charset="0"/>
                </a:rPr>
                <a:t>Data</a:t>
              </a:r>
            </a:p>
          </p:txBody>
        </p:sp>
      </p:grpSp>
      <p:sp>
        <p:nvSpPr>
          <p:cNvPr id="39" name="Striped Right Arrow 38"/>
          <p:cNvSpPr/>
          <p:nvPr/>
        </p:nvSpPr>
        <p:spPr>
          <a:xfrm>
            <a:off x="3934042" y="3596108"/>
            <a:ext cx="5532461" cy="823470"/>
          </a:xfrm>
          <a:prstGeom prst="stripedRightArrow">
            <a:avLst/>
          </a:prstGeom>
          <a:noFill/>
          <a:ln w="19050">
            <a:solidFill>
              <a:schemeClr val="accent1">
                <a:alpha val="82000"/>
              </a:schemeClr>
            </a:solidFill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766097">
            <a:off x="8784621" y="3728821"/>
            <a:ext cx="540015" cy="54001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987720" y="3745766"/>
            <a:ext cx="3244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Helvetica" charset="0"/>
                <a:ea typeface="Helvetica" charset="0"/>
                <a:cs typeface="Helvetica" charset="0"/>
              </a:rPr>
              <a:t>Automated Models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6745" y="2392351"/>
            <a:ext cx="1072554" cy="10725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363" y="2531671"/>
            <a:ext cx="800101" cy="8001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9131" y="2469277"/>
            <a:ext cx="914400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alphaModFix amt="85000"/>
          </a:blip>
          <a:stretch>
            <a:fillRect/>
          </a:stretch>
        </p:blipFill>
        <p:spPr>
          <a:xfrm>
            <a:off x="6111425" y="4418236"/>
            <a:ext cx="996975" cy="914400"/>
          </a:xfrm>
          <a:prstGeom prst="rect">
            <a:avLst/>
          </a:prstGeom>
        </p:spPr>
      </p:pic>
      <p:sp>
        <p:nvSpPr>
          <p:cNvPr id="24" name="内容占位符 2"/>
          <p:cNvSpPr txBox="1">
            <a:spLocks/>
          </p:cNvSpPr>
          <p:nvPr/>
        </p:nvSpPr>
        <p:spPr>
          <a:xfrm>
            <a:off x="2927765" y="5624306"/>
            <a:ext cx="7364289" cy="954903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Helvetica" charset="0"/>
                <a:ea typeface="Helvetica" charset="0"/>
                <a:cs typeface="Helvetica" charset="0"/>
              </a:rPr>
              <a:t>This tutorial</a:t>
            </a:r>
            <a:r>
              <a:rPr lang="en-US" altLang="zh-CN" sz="2400" dirty="0">
                <a:latin typeface="Helvetica" charset="0"/>
                <a:ea typeface="Helvetica" charset="0"/>
                <a:cs typeface="Helvetica" charset="0"/>
              </a:rPr>
              <a:t> focuses on an </a:t>
            </a:r>
            <a:r>
              <a:rPr lang="en-US" altLang="zh-CN" sz="2400" b="1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automatic</a:t>
            </a:r>
            <a:r>
              <a:rPr lang="en-US" altLang="zh-CN" sz="2400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>
                <a:latin typeface="Helvetica" charset="0"/>
                <a:ea typeface="Helvetica" charset="0"/>
                <a:cs typeface="Helvetica" charset="0"/>
              </a:rPr>
              <a:t>way</a:t>
            </a:r>
          </a:p>
          <a:p>
            <a:r>
              <a:rPr lang="en-US" altLang="zh-CN" sz="2400" dirty="0">
                <a:latin typeface="Helvetica" charset="0"/>
                <a:ea typeface="Helvetica" charset="0"/>
                <a:cs typeface="Helvetica" charset="0"/>
              </a:rPr>
              <a:t>“Automatic” – using public knowledge bases only</a:t>
            </a: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3570648" y="1541057"/>
            <a:ext cx="6078522" cy="88924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Helvetica" charset="0"/>
                <a:ea typeface="Helvetica" charset="0"/>
                <a:cs typeface="Helvetica" charset="0"/>
              </a:rPr>
              <a:t>Traditional methods</a:t>
            </a:r>
            <a:r>
              <a:rPr lang="en-US" altLang="zh-CN" sz="2400" dirty="0">
                <a:latin typeface="Helvetica" charset="0"/>
                <a:ea typeface="Helvetica" charset="0"/>
                <a:cs typeface="Helvetica" charset="0"/>
              </a:rPr>
              <a:t> rely on </a:t>
            </a:r>
            <a:r>
              <a:rPr lang="en-US" altLang="zh-CN" sz="2400" b="1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extensive annotations from domain experts</a:t>
            </a:r>
          </a:p>
        </p:txBody>
      </p:sp>
    </p:spTree>
    <p:extLst>
      <p:ext uri="{BB962C8B-B14F-4D97-AF65-F5344CB8AC3E}">
        <p14:creationId xmlns:p14="http://schemas.microsoft.com/office/powerpoint/2010/main" val="89578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6A586-4AFD-0A4B-A87C-29F57505B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 err="1"/>
              <a:t>BioNLP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1B133-898F-7444-B57E-A25561FA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6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F3A054-69E3-BC48-9135-14F480DAB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861" y="1441482"/>
            <a:ext cx="6901950" cy="527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42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020-2DA8-4240-AFD8-29643ECC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COVID-19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AABFED-61F6-594D-A29E-1AE02AD1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122" y="1530878"/>
            <a:ext cx="5366281" cy="40999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DDD6-3D11-4948-84AB-EB9D2DB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A5F2B3-A717-4540-9D58-7CD934E81EE4}"/>
              </a:ext>
            </a:extLst>
          </p:cNvPr>
          <p:cNvSpPr/>
          <p:nvPr/>
        </p:nvSpPr>
        <p:spPr>
          <a:xfrm>
            <a:off x="0" y="6356350"/>
            <a:ext cx="112374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Wang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et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al.</a:t>
            </a:r>
            <a:r>
              <a:rPr lang="zh-CN" altLang="en-US" dirty="0">
                <a:latin typeface="Helvetica" pitchFamily="2" charset="0"/>
              </a:rPr>
              <a:t> </a:t>
            </a:r>
            <a:r>
              <a:rPr lang="en-US" altLang="zh-CN" dirty="0">
                <a:latin typeface="Helvetica" pitchFamily="2" charset="0"/>
              </a:rPr>
              <a:t>“</a:t>
            </a:r>
            <a:r>
              <a:rPr lang="en-US" dirty="0">
                <a:latin typeface="Helvetica" pitchFamily="2" charset="0"/>
              </a:rPr>
              <a:t>COVID-19 Literature Knowledge Graph Construction and Drug Repurposing Report Generation</a:t>
            </a:r>
            <a:r>
              <a:rPr lang="en-US" altLang="zh-CN" dirty="0">
                <a:latin typeface="Helvetica" pitchFamily="2" charset="0"/>
              </a:rPr>
              <a:t>”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D6F7E-61C9-904A-AE3B-0CA7E6EF012C}"/>
              </a:ext>
            </a:extLst>
          </p:cNvPr>
          <p:cNvSpPr/>
          <p:nvPr/>
        </p:nvSpPr>
        <p:spPr>
          <a:xfrm>
            <a:off x="0" y="5728689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The Growing Number of COVID-19 Papers at PubMed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FDD36-75EE-134A-8D0F-82FB09139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01" y="2365532"/>
            <a:ext cx="6011110" cy="2559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255415-8A4A-5D44-8A0B-FD56DDA0023A}"/>
              </a:ext>
            </a:extLst>
          </p:cNvPr>
          <p:cNvSpPr/>
          <p:nvPr/>
        </p:nvSpPr>
        <p:spPr>
          <a:xfrm>
            <a:off x="6208294" y="5024675"/>
            <a:ext cx="5425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Helvetica" pitchFamily="2" charset="0"/>
              </a:rPr>
              <a:t>Scientific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Named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Entity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Recognition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and</a:t>
            </a:r>
            <a:r>
              <a:rPr lang="zh-CN" altLang="en-US" b="1" dirty="0">
                <a:latin typeface="Helvetica" pitchFamily="2" charset="0"/>
              </a:rPr>
              <a:t> </a:t>
            </a:r>
            <a:r>
              <a:rPr lang="en-US" altLang="zh-CN" b="1" dirty="0">
                <a:latin typeface="Helvetica" pitchFamily="2" charset="0"/>
              </a:rPr>
              <a:t>Typing</a:t>
            </a:r>
            <a:endParaRPr lang="en-US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57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020-2DA8-4240-AFD8-29643ECC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Knowledge</a:t>
            </a:r>
            <a:r>
              <a:rPr lang="zh-CN" altLang="en-US" sz="4000" dirty="0"/>
              <a:t> </a:t>
            </a:r>
            <a:r>
              <a:rPr lang="en-US" altLang="zh-CN" sz="4000" dirty="0"/>
              <a:t>Graphs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COVID-19</a:t>
            </a:r>
            <a:r>
              <a:rPr lang="zh-CN" altLang="en-US" sz="4000" dirty="0"/>
              <a:t> </a:t>
            </a:r>
            <a:r>
              <a:rPr lang="en-US" altLang="zh-CN" sz="4000" dirty="0"/>
              <a:t>Research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DDD6-3D11-4948-84AB-EB9D2DB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82E560-D224-614B-B5D6-476FBB6F8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65" y="1597297"/>
            <a:ext cx="5447905" cy="4578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AC1391-B528-D049-A35B-EAF48A88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859" y="1597297"/>
            <a:ext cx="6011341" cy="476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58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B0020-2DA8-4240-AFD8-29643ECC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Drug</a:t>
            </a:r>
            <a:r>
              <a:rPr lang="zh-CN" altLang="en-US" dirty="0"/>
              <a:t> </a:t>
            </a:r>
            <a:r>
              <a:rPr lang="en-US" altLang="zh-CN" dirty="0"/>
              <a:t>Repurposing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5DDD6-3D11-4948-84AB-EB9D2DB67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B81AAF-A304-AC4D-AF0C-D3617618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974" y="2780595"/>
            <a:ext cx="4994598" cy="3547926"/>
          </a:xfrm>
          <a:prstGeom prst="rect">
            <a:avLst/>
          </a:prstGeom>
          <a:ln>
            <a:solidFill>
              <a:srgbClr val="0432FF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C735DD1-D91F-DE4A-B70F-47F7A614BAD1}"/>
              </a:ext>
            </a:extLst>
          </p:cNvPr>
          <p:cNvSpPr>
            <a:spLocks noChangeAspect="1"/>
          </p:cNvSpPr>
          <p:nvPr/>
        </p:nvSpPr>
        <p:spPr>
          <a:xfrm>
            <a:off x="1246477" y="196521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995545-8F9B-3A4F-A0D7-0C0B3ECC791A}"/>
              </a:ext>
            </a:extLst>
          </p:cNvPr>
          <p:cNvSpPr>
            <a:spLocks noChangeAspect="1"/>
          </p:cNvSpPr>
          <p:nvPr/>
        </p:nvSpPr>
        <p:spPr>
          <a:xfrm>
            <a:off x="1017877" y="2346217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FC46E7-62C3-4943-BD21-A4BD4FDFFB0A}"/>
              </a:ext>
            </a:extLst>
          </p:cNvPr>
          <p:cNvSpPr>
            <a:spLocks noChangeAspect="1"/>
          </p:cNvSpPr>
          <p:nvPr/>
        </p:nvSpPr>
        <p:spPr>
          <a:xfrm>
            <a:off x="939133" y="304428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277F0A-5F69-5141-92D7-9CEB524D4BF3}"/>
              </a:ext>
            </a:extLst>
          </p:cNvPr>
          <p:cNvSpPr>
            <a:spLocks noChangeAspect="1"/>
          </p:cNvSpPr>
          <p:nvPr/>
        </p:nvSpPr>
        <p:spPr>
          <a:xfrm>
            <a:off x="1243932" y="341060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4E3172-034F-B044-AB1B-BFDDA453ED44}"/>
              </a:ext>
            </a:extLst>
          </p:cNvPr>
          <p:cNvSpPr>
            <a:spLocks noChangeAspect="1"/>
          </p:cNvSpPr>
          <p:nvPr/>
        </p:nvSpPr>
        <p:spPr>
          <a:xfrm>
            <a:off x="1773865" y="341060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323E44-D921-6A40-AAE5-3E9CF7D0AFD9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1063597" y="2043266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C8A094-AC41-E440-BC93-5C779CC79F28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984853" y="2437657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5916047-AB6F-DF4C-9002-70E64E47E46A}"/>
              </a:ext>
            </a:extLst>
          </p:cNvPr>
          <p:cNvCxnSpPr>
            <a:cxnSpLocks/>
            <a:stCxn id="9" idx="1"/>
            <a:endCxn id="8" idx="2"/>
          </p:cNvCxnSpPr>
          <p:nvPr/>
        </p:nvCxnSpPr>
        <p:spPr>
          <a:xfrm flipH="1" flipV="1">
            <a:off x="984853" y="3135729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071D7F-D4AC-3141-8A11-32E750F83140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1335372" y="3456327"/>
            <a:ext cx="438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A0FB9F6-68DC-F747-AF94-F9F2691FABA0}"/>
              </a:ext>
            </a:extLst>
          </p:cNvPr>
          <p:cNvSpPr/>
          <p:nvPr/>
        </p:nvSpPr>
        <p:spPr>
          <a:xfrm>
            <a:off x="1511298" y="3490363"/>
            <a:ext cx="721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Vero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E6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1AF889-BB99-484E-9B93-B5868204C731}"/>
              </a:ext>
            </a:extLst>
          </p:cNvPr>
          <p:cNvSpPr/>
          <p:nvPr/>
        </p:nvSpPr>
        <p:spPr>
          <a:xfrm>
            <a:off x="334210" y="3456327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E5FAE4-41FC-C643-8430-EA16E16AE912}"/>
              </a:ext>
            </a:extLst>
          </p:cNvPr>
          <p:cNvSpPr/>
          <p:nvPr/>
        </p:nvSpPr>
        <p:spPr>
          <a:xfrm>
            <a:off x="1318716" y="3423998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EB3876-0FC0-C249-823F-B6E4701E9C06}"/>
              </a:ext>
            </a:extLst>
          </p:cNvPr>
          <p:cNvSpPr/>
          <p:nvPr/>
        </p:nvSpPr>
        <p:spPr>
          <a:xfrm>
            <a:off x="354732" y="3024664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80BFF8-EE2F-3644-9D67-97E8E7D88EC9}"/>
              </a:ext>
            </a:extLst>
          </p:cNvPr>
          <p:cNvSpPr/>
          <p:nvPr/>
        </p:nvSpPr>
        <p:spPr>
          <a:xfrm>
            <a:off x="249364" y="2182160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F60B8-EFAD-7446-A405-9CB277907B67}"/>
              </a:ext>
            </a:extLst>
          </p:cNvPr>
          <p:cNvSpPr/>
          <p:nvPr/>
        </p:nvSpPr>
        <p:spPr>
          <a:xfrm>
            <a:off x="281356" y="1728513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42ECE-A8B6-024E-8FD0-656179C4F232}"/>
              </a:ext>
            </a:extLst>
          </p:cNvPr>
          <p:cNvSpPr txBox="1"/>
          <p:nvPr/>
        </p:nvSpPr>
        <p:spPr>
          <a:xfrm>
            <a:off x="299041" y="19244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150F3D-F7C7-B946-AC85-828477A55623}"/>
              </a:ext>
            </a:extLst>
          </p:cNvPr>
          <p:cNvSpPr/>
          <p:nvPr/>
        </p:nvSpPr>
        <p:spPr>
          <a:xfrm>
            <a:off x="0" y="2490798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8B72F9C-9158-6B4A-B766-4C39AA2F66D1}"/>
              </a:ext>
            </a:extLst>
          </p:cNvPr>
          <p:cNvCxnSpPr>
            <a:cxnSpLocks/>
            <a:stCxn id="24" idx="3"/>
            <a:endCxn id="9" idx="7"/>
          </p:cNvCxnSpPr>
          <p:nvPr/>
        </p:nvCxnSpPr>
        <p:spPr>
          <a:xfrm flipH="1">
            <a:off x="1321981" y="2662073"/>
            <a:ext cx="1007266" cy="7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C916089-1A4A-5146-AF9B-7F85F4874277}"/>
              </a:ext>
            </a:extLst>
          </p:cNvPr>
          <p:cNvSpPr>
            <a:spLocks noChangeAspect="1"/>
          </p:cNvSpPr>
          <p:nvPr/>
        </p:nvSpPr>
        <p:spPr>
          <a:xfrm>
            <a:off x="2315856" y="2584024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00787A9-20D1-F04B-97C1-518926AD9EDC}"/>
              </a:ext>
            </a:extLst>
          </p:cNvPr>
          <p:cNvSpPr>
            <a:spLocks noChangeAspect="1"/>
          </p:cNvSpPr>
          <p:nvPr/>
        </p:nvSpPr>
        <p:spPr>
          <a:xfrm>
            <a:off x="3636651" y="258409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2DBD4-0FAD-E543-A7BC-421E8371E7FC}"/>
              </a:ext>
            </a:extLst>
          </p:cNvPr>
          <p:cNvSpPr/>
          <p:nvPr/>
        </p:nvSpPr>
        <p:spPr>
          <a:xfrm>
            <a:off x="1305076" y="2860324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A9929B-DFCE-8541-ABDB-E4D304160981}"/>
              </a:ext>
            </a:extLst>
          </p:cNvPr>
          <p:cNvSpPr>
            <a:spLocks noChangeAspect="1"/>
          </p:cNvSpPr>
          <p:nvPr/>
        </p:nvSpPr>
        <p:spPr>
          <a:xfrm>
            <a:off x="2947314" y="208689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295E07-1C6F-D745-9ADA-BEF6C3725E6C}"/>
              </a:ext>
            </a:extLst>
          </p:cNvPr>
          <p:cNvSpPr>
            <a:spLocks noChangeAspect="1"/>
          </p:cNvSpPr>
          <p:nvPr/>
        </p:nvSpPr>
        <p:spPr>
          <a:xfrm>
            <a:off x="2947314" y="168279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AA64ED-8A23-2C44-82DE-FC0697900A25}"/>
              </a:ext>
            </a:extLst>
          </p:cNvPr>
          <p:cNvCxnSpPr>
            <a:cxnSpLocks/>
            <a:stCxn id="28" idx="4"/>
            <a:endCxn id="27" idx="0"/>
          </p:cNvCxnSpPr>
          <p:nvPr/>
        </p:nvCxnSpPr>
        <p:spPr>
          <a:xfrm>
            <a:off x="2993034" y="1774233"/>
            <a:ext cx="0" cy="31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80A1F20-85C4-C947-8865-0C8309DBB616}"/>
              </a:ext>
            </a:extLst>
          </p:cNvPr>
          <p:cNvCxnSpPr>
            <a:cxnSpLocks/>
            <a:stCxn id="27" idx="1"/>
            <a:endCxn id="24" idx="7"/>
          </p:cNvCxnSpPr>
          <p:nvPr/>
        </p:nvCxnSpPr>
        <p:spPr>
          <a:xfrm flipH="1">
            <a:off x="2393905" y="2132619"/>
            <a:ext cx="553409" cy="46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6CF77F-D260-5641-B8F5-EB31763F3968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3038754" y="2132619"/>
            <a:ext cx="611288" cy="46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160BAFAF-A082-EC4D-842A-40446837E0C5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2226690" y="1863400"/>
            <a:ext cx="855511" cy="58573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623D3E8A-7771-5D48-8A19-09852464EB14}"/>
              </a:ext>
            </a:extLst>
          </p:cNvPr>
          <p:cNvCxnSpPr>
            <a:cxnSpLocks/>
            <a:stCxn id="25" idx="0"/>
            <a:endCxn id="28" idx="6"/>
          </p:cNvCxnSpPr>
          <p:nvPr/>
        </p:nvCxnSpPr>
        <p:spPr>
          <a:xfrm rot="16200000" flipV="1">
            <a:off x="2932773" y="1834494"/>
            <a:ext cx="855580" cy="64361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F6F36C-2206-D94C-895E-01305596205A}"/>
              </a:ext>
            </a:extLst>
          </p:cNvPr>
          <p:cNvCxnSpPr>
            <a:cxnSpLocks/>
            <a:stCxn id="35" idx="0"/>
            <a:endCxn id="74" idx="4"/>
          </p:cNvCxnSpPr>
          <p:nvPr/>
        </p:nvCxnSpPr>
        <p:spPr>
          <a:xfrm flipV="1">
            <a:off x="3552915" y="3142086"/>
            <a:ext cx="355471" cy="52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277E952-80F2-F449-9088-4C7A1CEA4DB8}"/>
              </a:ext>
            </a:extLst>
          </p:cNvPr>
          <p:cNvSpPr>
            <a:spLocks noChangeAspect="1"/>
          </p:cNvSpPr>
          <p:nvPr/>
        </p:nvSpPr>
        <p:spPr>
          <a:xfrm>
            <a:off x="3507195" y="366428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5D8211-5B7C-0242-8390-1BABF77DABC5}"/>
              </a:ext>
            </a:extLst>
          </p:cNvPr>
          <p:cNvCxnSpPr>
            <a:cxnSpLocks/>
            <a:stCxn id="35" idx="6"/>
            <a:endCxn id="47" idx="1"/>
          </p:cNvCxnSpPr>
          <p:nvPr/>
        </p:nvCxnSpPr>
        <p:spPr>
          <a:xfrm>
            <a:off x="3598635" y="3710008"/>
            <a:ext cx="805594" cy="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F26256FD-68FB-E048-919F-EBA71E0CE550}"/>
              </a:ext>
            </a:extLst>
          </p:cNvPr>
          <p:cNvSpPr>
            <a:spLocks noChangeAspect="1"/>
          </p:cNvSpPr>
          <p:nvPr/>
        </p:nvSpPr>
        <p:spPr>
          <a:xfrm>
            <a:off x="3028322" y="458190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50B7A5-2530-1345-AE72-CB579638123C}"/>
              </a:ext>
            </a:extLst>
          </p:cNvPr>
          <p:cNvCxnSpPr>
            <a:cxnSpLocks/>
            <a:stCxn id="37" idx="1"/>
            <a:endCxn id="73" idx="4"/>
          </p:cNvCxnSpPr>
          <p:nvPr/>
        </p:nvCxnSpPr>
        <p:spPr>
          <a:xfrm flipH="1" flipV="1">
            <a:off x="2640940" y="3175966"/>
            <a:ext cx="400773" cy="1419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8BF3F9D6-7375-C742-A1AB-5F2358D1917A}"/>
              </a:ext>
            </a:extLst>
          </p:cNvPr>
          <p:cNvSpPr>
            <a:spLocks noChangeAspect="1"/>
          </p:cNvSpPr>
          <p:nvPr/>
        </p:nvSpPr>
        <p:spPr>
          <a:xfrm>
            <a:off x="5488395" y="366053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7E27FFAE-3803-F944-B1E5-EB7FBD2B4A88}"/>
              </a:ext>
            </a:extLst>
          </p:cNvPr>
          <p:cNvCxnSpPr>
            <a:cxnSpLocks/>
            <a:stCxn id="39" idx="3"/>
            <a:endCxn id="37" idx="6"/>
          </p:cNvCxnSpPr>
          <p:nvPr/>
        </p:nvCxnSpPr>
        <p:spPr>
          <a:xfrm rot="5400000">
            <a:off x="3866254" y="2992087"/>
            <a:ext cx="889041" cy="23820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D52ABDE-650E-7745-A043-C5239F40BF16}"/>
              </a:ext>
            </a:extLst>
          </p:cNvPr>
          <p:cNvSpPr>
            <a:spLocks noChangeAspect="1"/>
          </p:cNvSpPr>
          <p:nvPr/>
        </p:nvSpPr>
        <p:spPr>
          <a:xfrm>
            <a:off x="2627351" y="4948101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9705D65-D7A4-674B-A7F4-5910E51BF7B5}"/>
              </a:ext>
            </a:extLst>
          </p:cNvPr>
          <p:cNvCxnSpPr>
            <a:cxnSpLocks/>
            <a:stCxn id="41" idx="1"/>
            <a:endCxn id="73" idx="3"/>
          </p:cNvCxnSpPr>
          <p:nvPr/>
        </p:nvCxnSpPr>
        <p:spPr>
          <a:xfrm flipH="1" flipV="1">
            <a:off x="2608611" y="3162575"/>
            <a:ext cx="32131" cy="1798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5BCBEA6E-CF78-9640-94BF-FC58BFC6B4A9}"/>
              </a:ext>
            </a:extLst>
          </p:cNvPr>
          <p:cNvCxnSpPr>
            <a:cxnSpLocks/>
            <a:stCxn id="39" idx="4"/>
            <a:endCxn id="41" idx="6"/>
          </p:cNvCxnSpPr>
          <p:nvPr/>
        </p:nvCxnSpPr>
        <p:spPr>
          <a:xfrm rot="5400000">
            <a:off x="3505528" y="2965233"/>
            <a:ext cx="1241851" cy="2815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09B3D91-7E2B-2D4D-A6EA-98591F7566C5}"/>
              </a:ext>
            </a:extLst>
          </p:cNvPr>
          <p:cNvSpPr>
            <a:spLocks noChangeAspect="1"/>
          </p:cNvSpPr>
          <p:nvPr/>
        </p:nvSpPr>
        <p:spPr>
          <a:xfrm>
            <a:off x="3574976" y="4345732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263EF3-9393-8D4F-A308-61C4845C7553}"/>
              </a:ext>
            </a:extLst>
          </p:cNvPr>
          <p:cNvCxnSpPr>
            <a:cxnSpLocks/>
            <a:stCxn id="39" idx="2"/>
            <a:endCxn id="44" idx="3"/>
          </p:cNvCxnSpPr>
          <p:nvPr/>
        </p:nvCxnSpPr>
        <p:spPr>
          <a:xfrm flipH="1">
            <a:off x="3666416" y="3706250"/>
            <a:ext cx="1821979" cy="685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DBDBA25-C460-4248-BAC8-97493B727BF6}"/>
              </a:ext>
            </a:extLst>
          </p:cNvPr>
          <p:cNvCxnSpPr>
            <a:cxnSpLocks/>
            <a:stCxn id="44" idx="1"/>
            <a:endCxn id="73" idx="5"/>
          </p:cNvCxnSpPr>
          <p:nvPr/>
        </p:nvCxnSpPr>
        <p:spPr>
          <a:xfrm flipH="1" flipV="1">
            <a:off x="2673269" y="3162575"/>
            <a:ext cx="901707" cy="122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CBE01D7-02EF-3C4C-93D8-8BFAB532293F}"/>
              </a:ext>
            </a:extLst>
          </p:cNvPr>
          <p:cNvSpPr>
            <a:spLocks noChangeAspect="1"/>
          </p:cNvSpPr>
          <p:nvPr/>
        </p:nvSpPr>
        <p:spPr>
          <a:xfrm>
            <a:off x="4404229" y="3666084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203138B-8DB4-D24A-B175-6D2BE8F25D71}"/>
              </a:ext>
            </a:extLst>
          </p:cNvPr>
          <p:cNvCxnSpPr>
            <a:cxnSpLocks/>
            <a:stCxn id="39" idx="2"/>
            <a:endCxn id="47" idx="3"/>
          </p:cNvCxnSpPr>
          <p:nvPr/>
        </p:nvCxnSpPr>
        <p:spPr>
          <a:xfrm flipH="1">
            <a:off x="4495669" y="3706250"/>
            <a:ext cx="992726" cy="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07042A9-FC2E-B940-A94C-7E18935F3E1B}"/>
              </a:ext>
            </a:extLst>
          </p:cNvPr>
          <p:cNvSpPr/>
          <p:nvPr/>
        </p:nvSpPr>
        <p:spPr>
          <a:xfrm>
            <a:off x="3130193" y="1542744"/>
            <a:ext cx="3379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cysteine proteases cathepsin B and L (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CatB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D0DA3E8-EC9F-AD49-8D6F-8B4EFAB0D024}"/>
              </a:ext>
            </a:extLst>
          </p:cNvPr>
          <p:cNvSpPr/>
          <p:nvPr/>
        </p:nvSpPr>
        <p:spPr>
          <a:xfrm>
            <a:off x="2624329" y="1855428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02D87F-C929-6E4F-8AEC-32C92AA2B1CE}"/>
              </a:ext>
            </a:extLst>
          </p:cNvPr>
          <p:cNvSpPr/>
          <p:nvPr/>
        </p:nvSpPr>
        <p:spPr>
          <a:xfrm>
            <a:off x="2061957" y="3034816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7C5AE6-D44A-2D46-B976-A95D6BA91FA1}"/>
              </a:ext>
            </a:extLst>
          </p:cNvPr>
          <p:cNvSpPr/>
          <p:nvPr/>
        </p:nvSpPr>
        <p:spPr>
          <a:xfrm>
            <a:off x="3908875" y="2925537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TMPRSS2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1FE9AF-ACAB-CC41-95FD-3914FF247FCD}"/>
              </a:ext>
            </a:extLst>
          </p:cNvPr>
          <p:cNvSpPr/>
          <p:nvPr/>
        </p:nvSpPr>
        <p:spPr>
          <a:xfrm>
            <a:off x="2021717" y="1827859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87EA69D-9DA8-D24E-A96C-74339CC86748}"/>
              </a:ext>
            </a:extLst>
          </p:cNvPr>
          <p:cNvSpPr/>
          <p:nvPr/>
        </p:nvSpPr>
        <p:spPr>
          <a:xfrm>
            <a:off x="3436184" y="1826571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80503E7-2A9A-984C-8C8B-4B1593C290C5}"/>
              </a:ext>
            </a:extLst>
          </p:cNvPr>
          <p:cNvSpPr/>
          <p:nvPr/>
        </p:nvSpPr>
        <p:spPr>
          <a:xfrm>
            <a:off x="2511635" y="2133003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89E254-34C9-0D4D-A75E-8D7F9CD1AF35}"/>
              </a:ext>
            </a:extLst>
          </p:cNvPr>
          <p:cNvSpPr/>
          <p:nvPr/>
        </p:nvSpPr>
        <p:spPr>
          <a:xfrm>
            <a:off x="3273815" y="2180538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E7A5B8A-6A3A-0548-87AA-E51F414D5C66}"/>
              </a:ext>
            </a:extLst>
          </p:cNvPr>
          <p:cNvSpPr/>
          <p:nvPr/>
        </p:nvSpPr>
        <p:spPr>
          <a:xfrm>
            <a:off x="2874961" y="3107530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E3BE266-44C5-6645-B6C0-B94D2CF09173}"/>
              </a:ext>
            </a:extLst>
          </p:cNvPr>
          <p:cNvSpPr/>
          <p:nvPr/>
        </p:nvSpPr>
        <p:spPr>
          <a:xfrm>
            <a:off x="3760066" y="3183784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2F7DB6B-4504-F743-8C91-294FA7721542}"/>
              </a:ext>
            </a:extLst>
          </p:cNvPr>
          <p:cNvSpPr/>
          <p:nvPr/>
        </p:nvSpPr>
        <p:spPr>
          <a:xfrm>
            <a:off x="3362568" y="3731952"/>
            <a:ext cx="859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alveola</a:t>
            </a:r>
          </a:p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8BB42A-ADAE-3445-9CAA-AF40F31A190F}"/>
              </a:ext>
            </a:extLst>
          </p:cNvPr>
          <p:cNvSpPr/>
          <p:nvPr/>
        </p:nvSpPr>
        <p:spPr>
          <a:xfrm>
            <a:off x="3771401" y="3482343"/>
            <a:ext cx="359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23F9283-9616-3546-A170-B0A9D6885488}"/>
              </a:ext>
            </a:extLst>
          </p:cNvPr>
          <p:cNvSpPr/>
          <p:nvPr/>
        </p:nvSpPr>
        <p:spPr>
          <a:xfrm>
            <a:off x="4063798" y="3427786"/>
            <a:ext cx="12795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8010FC7-E857-1E47-B8AF-7602E7B1E3A3}"/>
              </a:ext>
            </a:extLst>
          </p:cNvPr>
          <p:cNvSpPr/>
          <p:nvPr/>
        </p:nvSpPr>
        <p:spPr>
          <a:xfrm>
            <a:off x="5569568" y="3569483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22C190-A681-2143-8214-250F8B32F304}"/>
              </a:ext>
            </a:extLst>
          </p:cNvPr>
          <p:cNvSpPr/>
          <p:nvPr/>
        </p:nvSpPr>
        <p:spPr>
          <a:xfrm>
            <a:off x="2985471" y="4350037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E6DE002-3C21-5340-A5BB-6D6BF9ADC272}"/>
              </a:ext>
            </a:extLst>
          </p:cNvPr>
          <p:cNvSpPr/>
          <p:nvPr/>
        </p:nvSpPr>
        <p:spPr>
          <a:xfrm>
            <a:off x="2587661" y="4717115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48D14E-9091-9E4D-BED0-A6D69AFB47AD}"/>
              </a:ext>
            </a:extLst>
          </p:cNvPr>
          <p:cNvSpPr/>
          <p:nvPr/>
        </p:nvSpPr>
        <p:spPr>
          <a:xfrm>
            <a:off x="3638337" y="4306135"/>
            <a:ext cx="115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receptor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EB368DA-60C8-E646-BB06-082E1D2EAC76}"/>
              </a:ext>
            </a:extLst>
          </p:cNvPr>
          <p:cNvSpPr/>
          <p:nvPr/>
        </p:nvSpPr>
        <p:spPr>
          <a:xfrm>
            <a:off x="2880685" y="3635231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2F7A2B1-3AC2-4848-9514-900EF6CFC478}"/>
              </a:ext>
            </a:extLst>
          </p:cNvPr>
          <p:cNvSpPr/>
          <p:nvPr/>
        </p:nvSpPr>
        <p:spPr>
          <a:xfrm>
            <a:off x="4912489" y="4377910"/>
            <a:ext cx="53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F7277EE-5AB4-2044-A68E-ADC00919FD54}"/>
              </a:ext>
            </a:extLst>
          </p:cNvPr>
          <p:cNvSpPr/>
          <p:nvPr/>
        </p:nvSpPr>
        <p:spPr>
          <a:xfrm>
            <a:off x="4650195" y="4745468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CD19CAF-E9EA-AD45-BD42-88E266CFCDE5}"/>
              </a:ext>
            </a:extLst>
          </p:cNvPr>
          <p:cNvSpPr/>
          <p:nvPr/>
        </p:nvSpPr>
        <p:spPr>
          <a:xfrm>
            <a:off x="2587661" y="3989243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3C873BC-289E-4146-8828-816BB8C6CF72}"/>
              </a:ext>
            </a:extLst>
          </p:cNvPr>
          <p:cNvSpPr/>
          <p:nvPr/>
        </p:nvSpPr>
        <p:spPr>
          <a:xfrm>
            <a:off x="2248223" y="4343255"/>
            <a:ext cx="457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F9531430-6671-1548-A186-0F47DC75D9E1}"/>
              </a:ext>
            </a:extLst>
          </p:cNvPr>
          <p:cNvCxnSpPr>
            <a:cxnSpLocks/>
            <a:stCxn id="9" idx="4"/>
            <a:endCxn id="39" idx="5"/>
          </p:cNvCxnSpPr>
          <p:nvPr/>
        </p:nvCxnSpPr>
        <p:spPr>
          <a:xfrm rot="16200000" flipH="1">
            <a:off x="3309782" y="1481917"/>
            <a:ext cx="236532" cy="4276792"/>
          </a:xfrm>
          <a:prstGeom prst="bentConnector3">
            <a:avLst>
              <a:gd name="adj1" fmla="val 7787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135F047-02FC-A84A-93B2-4760286C7B8E}"/>
              </a:ext>
            </a:extLst>
          </p:cNvPr>
          <p:cNvSpPr/>
          <p:nvPr/>
        </p:nvSpPr>
        <p:spPr>
          <a:xfrm>
            <a:off x="2670609" y="5309392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CIDO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(ontology)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52B57A5-68E2-2742-9587-ADD714FB9EF8}"/>
              </a:ext>
            </a:extLst>
          </p:cNvPr>
          <p:cNvSpPr>
            <a:spLocks noChangeAspect="1"/>
          </p:cNvSpPr>
          <p:nvPr/>
        </p:nvSpPr>
        <p:spPr>
          <a:xfrm>
            <a:off x="2595220" y="308452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7424AF5-6B18-FC44-B04C-88EA379C7E60}"/>
              </a:ext>
            </a:extLst>
          </p:cNvPr>
          <p:cNvSpPr>
            <a:spLocks noChangeAspect="1"/>
          </p:cNvSpPr>
          <p:nvPr/>
        </p:nvSpPr>
        <p:spPr>
          <a:xfrm>
            <a:off x="3862666" y="305064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253CAE-7D1B-284C-A975-B28C4185491A}"/>
              </a:ext>
            </a:extLst>
          </p:cNvPr>
          <p:cNvSpPr/>
          <p:nvPr/>
        </p:nvSpPr>
        <p:spPr>
          <a:xfrm>
            <a:off x="1477308" y="2330222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ammonium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chloride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0043A6-AEBC-AD47-9720-E3577DFBFDDA}"/>
              </a:ext>
            </a:extLst>
          </p:cNvPr>
          <p:cNvSpPr/>
          <p:nvPr/>
        </p:nvSpPr>
        <p:spPr>
          <a:xfrm>
            <a:off x="3661155" y="2248924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camostat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mesylate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48E0837-6405-C142-B73F-10151DDBB011}"/>
              </a:ext>
            </a:extLst>
          </p:cNvPr>
          <p:cNvCxnSpPr>
            <a:cxnSpLocks/>
            <a:stCxn id="24" idx="4"/>
            <a:endCxn id="73" idx="1"/>
          </p:cNvCxnSpPr>
          <p:nvPr/>
        </p:nvCxnSpPr>
        <p:spPr>
          <a:xfrm>
            <a:off x="2361576" y="2675464"/>
            <a:ext cx="247035" cy="422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4C19D1B-F332-4B48-9E04-2391FDFED9B0}"/>
              </a:ext>
            </a:extLst>
          </p:cNvPr>
          <p:cNvCxnSpPr>
            <a:cxnSpLocks/>
            <a:stCxn id="25" idx="5"/>
            <a:endCxn id="74" idx="1"/>
          </p:cNvCxnSpPr>
          <p:nvPr/>
        </p:nvCxnSpPr>
        <p:spPr>
          <a:xfrm>
            <a:off x="3714700" y="2662142"/>
            <a:ext cx="161357" cy="40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FA37E8C-5CD4-D64A-936A-66ECFE12FBD4}"/>
              </a:ext>
            </a:extLst>
          </p:cNvPr>
          <p:cNvSpPr/>
          <p:nvPr/>
        </p:nvSpPr>
        <p:spPr>
          <a:xfrm>
            <a:off x="2417674" y="2676248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0EAAC60-3B14-1741-9F8E-9F7A9D30D4A2}"/>
              </a:ext>
            </a:extLst>
          </p:cNvPr>
          <p:cNvSpPr/>
          <p:nvPr/>
        </p:nvSpPr>
        <p:spPr>
          <a:xfrm>
            <a:off x="3771891" y="2709559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16DDEEF-48C7-3C45-84B5-6387563B6009}"/>
              </a:ext>
            </a:extLst>
          </p:cNvPr>
          <p:cNvCxnSpPr>
            <a:cxnSpLocks/>
            <a:stCxn id="35" idx="1"/>
            <a:endCxn id="73" idx="6"/>
          </p:cNvCxnSpPr>
          <p:nvPr/>
        </p:nvCxnSpPr>
        <p:spPr>
          <a:xfrm flipH="1" flipV="1">
            <a:off x="2686660" y="3130246"/>
            <a:ext cx="833926" cy="54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AC79B01-76F3-E047-856C-93D4512827E4}"/>
              </a:ext>
            </a:extLst>
          </p:cNvPr>
          <p:cNvSpPr/>
          <p:nvPr/>
        </p:nvSpPr>
        <p:spPr>
          <a:xfrm>
            <a:off x="1476964" y="2160488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氯化铵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F5C0C90-B67C-DE4C-995A-FCDE526C4761}"/>
              </a:ext>
            </a:extLst>
          </p:cNvPr>
          <p:cNvSpPr/>
          <p:nvPr/>
        </p:nvSpPr>
        <p:spPr>
          <a:xfrm>
            <a:off x="3798987" y="2440223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甲磺酸卡莫司他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51ED7E11-4C7F-D042-82A2-860D9E7C5363}"/>
              </a:ext>
            </a:extLst>
          </p:cNvPr>
          <p:cNvCxnSpPr>
            <a:cxnSpLocks/>
            <a:stCxn id="25" idx="7"/>
            <a:endCxn id="39" idx="0"/>
          </p:cNvCxnSpPr>
          <p:nvPr/>
        </p:nvCxnSpPr>
        <p:spPr>
          <a:xfrm rot="16200000" flipH="1">
            <a:off x="4092884" y="2219300"/>
            <a:ext cx="1063046" cy="1819415"/>
          </a:xfrm>
          <a:prstGeom prst="curvedConnector3">
            <a:avLst>
              <a:gd name="adj1" fmla="val 13454"/>
            </a:avLst>
          </a:prstGeom>
          <a:ln w="19050">
            <a:solidFill>
              <a:srgbClr val="0432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3D7C28B-64D8-834D-8B8A-333B0B9E0EDA}"/>
              </a:ext>
            </a:extLst>
          </p:cNvPr>
          <p:cNvSpPr/>
          <p:nvPr/>
        </p:nvSpPr>
        <p:spPr>
          <a:xfrm>
            <a:off x="5075095" y="2709558"/>
            <a:ext cx="26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en-US" sz="12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4DBEDA8-893E-B748-BE75-6D0812AA947D}"/>
              </a:ext>
            </a:extLst>
          </p:cNvPr>
          <p:cNvSpPr>
            <a:spLocks noChangeAspect="1"/>
          </p:cNvSpPr>
          <p:nvPr/>
        </p:nvSpPr>
        <p:spPr>
          <a:xfrm>
            <a:off x="5890211" y="3107530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0DE9AB-0F4B-6E43-B240-1812E1F39FF8}"/>
              </a:ext>
            </a:extLst>
          </p:cNvPr>
          <p:cNvSpPr>
            <a:spLocks noChangeAspect="1"/>
          </p:cNvSpPr>
          <p:nvPr/>
        </p:nvSpPr>
        <p:spPr>
          <a:xfrm>
            <a:off x="6303175" y="2709558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41DBE9EC-16F7-3B4D-8295-1078E1314E76}"/>
              </a:ext>
            </a:extLst>
          </p:cNvPr>
          <p:cNvSpPr>
            <a:spLocks noChangeAspect="1"/>
          </p:cNvSpPr>
          <p:nvPr/>
        </p:nvSpPr>
        <p:spPr>
          <a:xfrm>
            <a:off x="6303175" y="225256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660979-0AEC-164B-970B-387DF22A2497}"/>
              </a:ext>
            </a:extLst>
          </p:cNvPr>
          <p:cNvCxnSpPr>
            <a:cxnSpLocks/>
            <a:stCxn id="25" idx="6"/>
            <a:endCxn id="87" idx="1"/>
          </p:cNvCxnSpPr>
          <p:nvPr/>
        </p:nvCxnSpPr>
        <p:spPr>
          <a:xfrm>
            <a:off x="3728091" y="2629813"/>
            <a:ext cx="2575084" cy="125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D643A83-4A33-0449-B375-8F17030816D4}"/>
              </a:ext>
            </a:extLst>
          </p:cNvPr>
          <p:cNvCxnSpPr>
            <a:cxnSpLocks/>
            <a:stCxn id="86" idx="3"/>
            <a:endCxn id="87" idx="2"/>
          </p:cNvCxnSpPr>
          <p:nvPr/>
        </p:nvCxnSpPr>
        <p:spPr>
          <a:xfrm flipV="1">
            <a:off x="5981651" y="2800998"/>
            <a:ext cx="367244" cy="35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B3E586A-4B09-A345-B70B-1DA0792EF81B}"/>
              </a:ext>
            </a:extLst>
          </p:cNvPr>
          <p:cNvCxnSpPr>
            <a:cxnSpLocks/>
            <a:stCxn id="86" idx="2"/>
            <a:endCxn id="39" idx="7"/>
          </p:cNvCxnSpPr>
          <p:nvPr/>
        </p:nvCxnSpPr>
        <p:spPr>
          <a:xfrm flipH="1">
            <a:off x="5566444" y="3198970"/>
            <a:ext cx="369487" cy="47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DD49EA0-16EE-4346-85C2-5BA1536BF6C2}"/>
              </a:ext>
            </a:extLst>
          </p:cNvPr>
          <p:cNvCxnSpPr>
            <a:cxnSpLocks/>
            <a:stCxn id="88" idx="4"/>
            <a:endCxn id="87" idx="0"/>
          </p:cNvCxnSpPr>
          <p:nvPr/>
        </p:nvCxnSpPr>
        <p:spPr>
          <a:xfrm>
            <a:off x="6348895" y="2344008"/>
            <a:ext cx="0" cy="365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B80AE14-78E1-0C4F-9B80-1762AD254D92}"/>
              </a:ext>
            </a:extLst>
          </p:cNvPr>
          <p:cNvSpPr/>
          <p:nvPr/>
        </p:nvSpPr>
        <p:spPr>
          <a:xfrm>
            <a:off x="5338353" y="2300197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D4D96D-33E3-A844-A344-9B858ED6EB96}"/>
              </a:ext>
            </a:extLst>
          </p:cNvPr>
          <p:cNvSpPr/>
          <p:nvPr/>
        </p:nvSpPr>
        <p:spPr>
          <a:xfrm>
            <a:off x="6136371" y="2860323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drive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060997C-5D82-804E-B709-E01E9D29889D}"/>
              </a:ext>
            </a:extLst>
          </p:cNvPr>
          <p:cNvSpPr/>
          <p:nvPr/>
        </p:nvSpPr>
        <p:spPr>
          <a:xfrm>
            <a:off x="6028399" y="3052902"/>
            <a:ext cx="10715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protein)</a:t>
            </a:r>
            <a:endParaRPr lang="en-US" sz="12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7B8EEC1-999D-FC42-B15B-12FABFC59967}"/>
              </a:ext>
            </a:extLst>
          </p:cNvPr>
          <p:cNvSpPr/>
          <p:nvPr/>
        </p:nvSpPr>
        <p:spPr>
          <a:xfrm>
            <a:off x="6340426" y="2523999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4043406-7F7D-ED44-8B9D-3B100B04E0A8}"/>
              </a:ext>
            </a:extLst>
          </p:cNvPr>
          <p:cNvSpPr/>
          <p:nvPr/>
        </p:nvSpPr>
        <p:spPr>
          <a:xfrm>
            <a:off x="6360462" y="2146753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Caco-2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7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31836</TotalTime>
  <Words>685</Words>
  <Application>Microsoft Macintosh PowerPoint</Application>
  <PresentationFormat>Widescreen</PresentationFormat>
  <Paragraphs>145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Neue</vt:lpstr>
      <vt:lpstr>Wingdings</vt:lpstr>
      <vt:lpstr>Office Theme</vt:lpstr>
      <vt:lpstr>Scientific Text Mining and Knowledge Graphs</vt:lpstr>
      <vt:lpstr>Mining Knowledge from Big Data</vt:lpstr>
      <vt:lpstr>Massive Unstructured Text Data</vt:lpstr>
      <vt:lpstr>Massive Unstructured Text Data</vt:lpstr>
      <vt:lpstr>Goal: Texts  Knowledge &amp; Insights</vt:lpstr>
      <vt:lpstr>An Example: BioNLP</vt:lpstr>
      <vt:lpstr>COVID-19 Research</vt:lpstr>
      <vt:lpstr>Knowledge Graphs in COVID-19 Research</vt:lpstr>
      <vt:lpstr>Drug Repurposing</vt:lpstr>
      <vt:lpstr>Two Chapters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Shang, Jingbo</dc:creator>
  <cp:lastModifiedBy>Shang, Jingbo</cp:lastModifiedBy>
  <cp:revision>1583</cp:revision>
  <cp:lastPrinted>2019-04-15T14:53:21Z</cp:lastPrinted>
  <dcterms:created xsi:type="dcterms:W3CDTF">2019-01-17T18:25:17Z</dcterms:created>
  <dcterms:modified xsi:type="dcterms:W3CDTF">2020-07-23T17:40:27Z</dcterms:modified>
</cp:coreProperties>
</file>